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SemiBold" pitchFamily="2" charset="77"/>
      <p:regular r:id="rId8"/>
      <p:bold r:id="rId9"/>
      <p:italic r:id="rId10"/>
      <p:boldItalic r:id="rId11"/>
    </p:embeddedFont>
    <p:embeddedFont>
      <p:font typeface="Roboto" pitchFamily="2" charset="0"/>
      <p:regular r:id="rId12"/>
      <p:bold r:id="rId13"/>
      <p:italic r:id="rId14"/>
      <p:boldItalic r:id="rId15"/>
    </p:embeddedFont>
    <p:embeddedFont>
      <p:font typeface="Roboto Light" pitchFamily="2" charset="0"/>
      <p:regular r:id="rId16"/>
      <p:italic r:id="rId17"/>
    </p:embeddedFont>
    <p:embeddedFont>
      <p:font typeface="Roboto Medium" pitchFamily="2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6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3549" userDrawn="1">
          <p15:clr>
            <a:srgbClr val="A4A3A4"/>
          </p15:clr>
        </p15:guide>
        <p15:guide id="4" orient="horz" pos="691" userDrawn="1">
          <p15:clr>
            <a:srgbClr val="A4A3A4"/>
          </p15:clr>
        </p15:guide>
        <p15:guide id="5" orient="horz" pos="5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/>
    <p:restoredTop sz="94640"/>
  </p:normalViewPr>
  <p:slideViewPr>
    <p:cSldViewPr snapToGrid="0" snapToObjects="1" showGuides="1">
      <p:cViewPr>
        <p:scale>
          <a:sx n="168" d="100"/>
          <a:sy n="168" d="100"/>
        </p:scale>
        <p:origin x="1696" y="144"/>
      </p:cViewPr>
      <p:guideLst>
        <p:guide orient="horz" pos="1236"/>
        <p:guide pos="2268"/>
        <p:guide orient="horz" pos="3549"/>
        <p:guide orient="horz" pos="691"/>
        <p:guide orient="horz" pos="52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;p1">
            <a:extLst>
              <a:ext uri="{FF2B5EF4-FFF2-40B4-BE49-F238E27FC236}">
                <a16:creationId xmlns:a16="http://schemas.microsoft.com/office/drawing/2014/main" id="{BDC25A9B-112E-E348-BF22-16D56DDF504E}"/>
              </a:ext>
            </a:extLst>
          </p:cNvPr>
          <p:cNvSpPr txBox="1"/>
          <p:nvPr userDrawn="1"/>
        </p:nvSpPr>
        <p:spPr>
          <a:xfrm>
            <a:off x="723900" y="466725"/>
            <a:ext cx="531114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tabLst/>
              <a:defRPr/>
            </a:pP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Fachnotizen </a:t>
            </a:r>
            <a:r>
              <a:rPr lang="de" sz="650" kern="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Handlungskompetenzbereich B</a:t>
            </a:r>
            <a:r>
              <a:rPr lang="de" sz="65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– </a:t>
            </a:r>
            <a:r>
              <a:rPr lang="de-CH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Assistieren in der </a:t>
            </a:r>
            <a:r>
              <a:rPr lang="de-CH" sz="650" kern="0" dirty="0" err="1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medizinschen</a:t>
            </a:r>
            <a:r>
              <a:rPr lang="de-CH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Sprechstunde und </a:t>
            </a:r>
            <a:r>
              <a:rPr lang="de-CH" sz="650" kern="0" dirty="0" err="1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Durchführen</a:t>
            </a:r>
            <a:r>
              <a:rPr lang="de-CH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 von diagnostischen Massnahmen</a:t>
            </a:r>
            <a:endParaRPr sz="65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8;p1">
            <a:extLst>
              <a:ext uri="{FF2B5EF4-FFF2-40B4-BE49-F238E27FC236}">
                <a16:creationId xmlns:a16="http://schemas.microsoft.com/office/drawing/2014/main" id="{DE5366AA-3EFD-CB42-B0A4-7CB43F3703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3900" y="692150"/>
            <a:ext cx="6467475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1;p1">
            <a:extLst>
              <a:ext uri="{FF2B5EF4-FFF2-40B4-BE49-F238E27FC236}">
                <a16:creationId xmlns:a16="http://schemas.microsoft.com/office/drawing/2014/main" id="{36D85E6C-B00D-5C42-818F-B9009CC4E3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0725" y="10164763"/>
            <a:ext cx="6465888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9;p1">
            <a:extLst>
              <a:ext uri="{FF2B5EF4-FFF2-40B4-BE49-F238E27FC236}">
                <a16:creationId xmlns:a16="http://schemas.microsoft.com/office/drawing/2014/main" id="{CDECC297-D397-A94B-B0FD-8188067C1301}"/>
              </a:ext>
            </a:extLst>
          </p:cNvPr>
          <p:cNvSpPr txBox="1"/>
          <p:nvPr userDrawn="1"/>
        </p:nvSpPr>
        <p:spPr>
          <a:xfrm>
            <a:off x="720725" y="10206038"/>
            <a:ext cx="4529138" cy="1127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 err="1">
                <a:latin typeface="Roboto Light"/>
                <a:ea typeface="Roboto Light"/>
                <a:cs typeface="Roboto Light"/>
                <a:sym typeface="Roboto Light"/>
              </a:rPr>
              <a:t>www.sva.ch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36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C3hei2F-L0?feature=oembed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;p6">
            <a:extLst>
              <a:ext uri="{FF2B5EF4-FFF2-40B4-BE49-F238E27FC236}">
                <a16:creationId xmlns:a16="http://schemas.microsoft.com/office/drawing/2014/main" id="{81D57FD7-9AC9-4049-AD9F-B12EA657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962151"/>
            <a:ext cx="2501900" cy="7842249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de-DE" altLang="de-DE" sz="800" dirty="0">
                <a:latin typeface="Roboto Light" pitchFamily="2" charset="0"/>
                <a:sym typeface="Roboto Light" pitchFamily="2" charset="0"/>
              </a:rPr>
              <a:t>Text schreiben...</a:t>
            </a: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grpSp>
        <p:nvGrpSpPr>
          <p:cNvPr id="6" name="Google Shape;26;p6">
            <a:extLst>
              <a:ext uri="{FF2B5EF4-FFF2-40B4-BE49-F238E27FC236}">
                <a16:creationId xmlns:a16="http://schemas.microsoft.com/office/drawing/2014/main" id="{56FFC723-5009-2C45-9397-77A2E09AC625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6056313"/>
            <a:ext cx="3598862" cy="3748087"/>
            <a:chOff x="3594950" y="6056850"/>
            <a:chExt cx="3598900" cy="3747900"/>
          </a:xfrm>
        </p:grpSpPr>
        <p:sp>
          <p:nvSpPr>
            <p:cNvPr id="7" name="Google Shape;27;p6">
              <a:extLst>
                <a:ext uri="{FF2B5EF4-FFF2-40B4-BE49-F238E27FC236}">
                  <a16:creationId xmlns:a16="http://schemas.microsoft.com/office/drawing/2014/main" id="{DE15A902-DA56-DD47-B26A-A44F1751EFF3}"/>
                </a:ext>
              </a:extLst>
            </p:cNvPr>
            <p:cNvSpPr txBox="1"/>
            <p:nvPr/>
          </p:nvSpPr>
          <p:spPr>
            <a:xfrm>
              <a:off x="3594950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Indikation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(2)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" name="Google Shape;28;p6">
              <a:extLst>
                <a:ext uri="{FF2B5EF4-FFF2-40B4-BE49-F238E27FC236}">
                  <a16:creationId xmlns:a16="http://schemas.microsoft.com/office/drawing/2014/main" id="{CBB2AE42-D090-0045-A192-0C7A2E8FAF3C}"/>
                </a:ext>
              </a:extLst>
            </p:cNvPr>
            <p:cNvSpPr txBox="1"/>
            <p:nvPr/>
          </p:nvSpPr>
          <p:spPr>
            <a:xfrm>
              <a:off x="5541246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Material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(3)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800" kern="0" dirty="0">
                <a:solidFill>
                  <a:srgbClr val="0A163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9" name="Google Shape;29;p6">
            <a:extLst>
              <a:ext uri="{FF2B5EF4-FFF2-40B4-BE49-F238E27FC236}">
                <a16:creationId xmlns:a16="http://schemas.microsoft.com/office/drawing/2014/main" id="{1313B5E7-A236-304F-B911-682B4234E6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595688" y="1962151"/>
            <a:ext cx="39560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30;p6">
            <a:extLst>
              <a:ext uri="{FF2B5EF4-FFF2-40B4-BE49-F238E27FC236}">
                <a16:creationId xmlns:a16="http://schemas.microsoft.com/office/drawing/2014/main" id="{4416B28C-6A78-074B-81D8-5AF6C17A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85763"/>
            <a:ext cx="30003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auf allen Seiten Text mit deinem Namen überschreiben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1" name="Google Shape;31;p6">
            <a:extLst>
              <a:ext uri="{FF2B5EF4-FFF2-40B4-BE49-F238E27FC236}">
                <a16:creationId xmlns:a16="http://schemas.microsoft.com/office/drawing/2014/main" id="{B78433EA-62F4-5649-BEEA-1840754D7E9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566738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6354081B-1666-9B42-A01C-F824C84F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305175"/>
            <a:ext cx="3656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 einfügen über rechte Maustaste / Bild </a:t>
            </a: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ändern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Um Rahmen und </a:t>
            </a:r>
            <a:r>
              <a:rPr lang="de-DE" altLang="de-DE" sz="1100" dirty="0" err="1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Bildgrösse</a:t>
            </a: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 anzupassen Doppelklick aufs Bild und dann oben rechts auf Zuschneiden 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(siehe Video unten)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3" name="Google Shape;33;p6">
            <a:extLst>
              <a:ext uri="{FF2B5EF4-FFF2-40B4-BE49-F238E27FC236}">
                <a16:creationId xmlns:a16="http://schemas.microsoft.com/office/drawing/2014/main" id="{65F43A60-248A-0C4D-9753-33405B329A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3484563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Google Shape;36;p6">
            <a:extLst>
              <a:ext uri="{FF2B5EF4-FFF2-40B4-BE49-F238E27FC236}">
                <a16:creationId xmlns:a16="http://schemas.microsoft.com/office/drawing/2014/main" id="{846C2034-6E14-234E-9035-4C359C5CB9BA}"/>
              </a:ext>
            </a:extLst>
          </p:cNvPr>
          <p:cNvSpPr txBox="1"/>
          <p:nvPr/>
        </p:nvSpPr>
        <p:spPr>
          <a:xfrm>
            <a:off x="-3141663" y="1096964"/>
            <a:ext cx="2806700" cy="645886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lIns="180000" tIns="180000" rIns="180000" bIns="180000"/>
          <a:lstStyle/>
          <a:p>
            <a:pPr>
              <a:lnSpc>
                <a:spcPct val="150000"/>
              </a:lnSpc>
              <a:buClr>
                <a:srgbClr val="000000"/>
              </a:buClr>
              <a:defRPr/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Text überschreiben oder einfügen über</a:t>
            </a:r>
            <a:b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Menu / Bearbeiten / ohne Formatierung einfügen.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Indikation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(2)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Material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(3)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Die Nummerierung der Untertitel dient lediglich der Kontrolle, damit keine Position vergessen geht und bei allen Lerndokumentationen die gleiche Reihenfolge eingehalten wird.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de" sz="800" kern="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Grundschrift fett  </a:t>
            </a:r>
            <a:endParaRPr sz="800" kern="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b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</a:b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" name="4C3hei2F-L0?feature=oembed">
            <a:hlinkClick r:id="" action="ppaction://media"/>
            <a:extLst>
              <a:ext uri="{FF2B5EF4-FFF2-40B4-BE49-F238E27FC236}">
                <a16:creationId xmlns:a16="http://schemas.microsoft.com/office/drawing/2014/main" id="{B1F28F6A-FF91-E045-A1C1-9F4F36B4DAD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37088"/>
            <a:ext cx="50498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7;p1">
            <a:extLst>
              <a:ext uri="{FF2B5EF4-FFF2-40B4-BE49-F238E27FC236}">
                <a16:creationId xmlns:a16="http://schemas.microsoft.com/office/drawing/2014/main" id="{F9A929AC-F6BA-EB48-86B8-14A644B296F7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10;p1">
            <a:extLst>
              <a:ext uri="{FF2B5EF4-FFF2-40B4-BE49-F238E27FC236}">
                <a16:creationId xmlns:a16="http://schemas.microsoft.com/office/drawing/2014/main" id="{C51C4349-1158-A743-92D7-3B15687A0A8D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1/2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" name="Google Shape;34;p6">
            <a:extLst>
              <a:ext uri="{FF2B5EF4-FFF2-40B4-BE49-F238E27FC236}">
                <a16:creationId xmlns:a16="http://schemas.microsoft.com/office/drawing/2014/main" id="{ABEA002C-9A0B-9240-AEC1-702C4FCBA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9804849"/>
            <a:ext cx="3000375" cy="8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Falls mehr als 2 Seiten verwendet werden hier die Seitenzahl anpassen. Neue Seite einfügen über Menü Einfügen / Neue Folie oder Folie duplizieren.</a:t>
            </a:r>
            <a:endParaRPr lang="de-DE" altLang="de-DE" sz="1700" dirty="0">
              <a:solidFill>
                <a:srgbClr val="FF0000"/>
              </a:solidFill>
            </a:endParaRPr>
          </a:p>
        </p:txBody>
      </p:sp>
      <p:cxnSp>
        <p:nvCxnSpPr>
          <p:cNvPr id="24" name="Google Shape;35;p6">
            <a:extLst>
              <a:ext uri="{FF2B5EF4-FFF2-40B4-BE49-F238E27FC236}">
                <a16:creationId xmlns:a16="http://schemas.microsoft.com/office/drawing/2014/main" id="{B73DE43A-E33F-0C4D-B9D7-628885EC563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10264775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Google Shape;24;p6">
            <a:extLst>
              <a:ext uri="{FF2B5EF4-FFF2-40B4-BE49-F238E27FC236}">
                <a16:creationId xmlns:a16="http://schemas.microsoft.com/office/drawing/2014/main" id="{68289B87-D642-CB49-8C50-9F04B531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024996"/>
            <a:ext cx="6473825" cy="6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C15153"/>
              </a:buClr>
              <a:buSzPts val="4200"/>
              <a:buFont typeface="Roboto" pitchFamily="2" charset="0"/>
              <a:buNone/>
            </a:pPr>
            <a:r>
              <a:rPr lang="de-DE" altLang="de-DE" sz="24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9049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3;p7">
            <a:extLst>
              <a:ext uri="{FF2B5EF4-FFF2-40B4-BE49-F238E27FC236}">
                <a16:creationId xmlns:a16="http://schemas.microsoft.com/office/drawing/2014/main" id="{3A9D5F8A-5659-4241-B2B5-42EC93F7406C}"/>
              </a:ext>
            </a:extLst>
          </p:cNvPr>
          <p:cNvSpPr txBox="1"/>
          <p:nvPr/>
        </p:nvSpPr>
        <p:spPr>
          <a:xfrm>
            <a:off x="3606800" y="1079500"/>
            <a:ext cx="3592513" cy="73056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lIns="108000" tIns="108000" rIns="108000" bIns="10800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44;p7">
            <a:extLst>
              <a:ext uri="{FF2B5EF4-FFF2-40B4-BE49-F238E27FC236}">
                <a16:creationId xmlns:a16="http://schemas.microsoft.com/office/drawing/2014/main" id="{F1C2A7CB-EA24-0046-B357-0EB2B68EFE16}"/>
              </a:ext>
            </a:extLst>
          </p:cNvPr>
          <p:cNvSpPr txBox="1"/>
          <p:nvPr/>
        </p:nvSpPr>
        <p:spPr>
          <a:xfrm>
            <a:off x="719138" y="1079500"/>
            <a:ext cx="2503487" cy="8724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C5E60A88-BA83-244A-9EB2-D0E9CFA8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8910638"/>
            <a:ext cx="3594100" cy="893762"/>
          </a:xfrm>
          <a:prstGeom prst="rect">
            <a:avLst/>
          </a:prstGeom>
          <a:solidFill>
            <a:srgbClr val="FFFFFF"/>
          </a:solidFill>
          <a:ln w="9525">
            <a:solidFill>
              <a:srgbClr val="CCCCCC"/>
            </a:solidFill>
            <a:round/>
            <a:headEnd type="none" w="sm" len="sm"/>
            <a:tailEnd type="none" w="sm" len="sm"/>
          </a:ln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Datum / Visum </a:t>
            </a:r>
            <a:r>
              <a:rPr lang="de-DE" altLang="de-DE" sz="1000" dirty="0" err="1">
                <a:latin typeface="Montserrat SemiBold" pitchFamily="2" charset="77"/>
                <a:sym typeface="Montserrat SemiBold" pitchFamily="2" charset="77"/>
              </a:rPr>
              <a:t>BerufsbildnerIn</a:t>
            </a: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:</a:t>
            </a:r>
          </a:p>
          <a:p>
            <a:pPr defTabSz="914400" fontAlgn="base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pic>
        <p:nvPicPr>
          <p:cNvPr id="9" name="Google Shape;46;p7">
            <a:extLst>
              <a:ext uri="{FF2B5EF4-FFF2-40B4-BE49-F238E27FC236}">
                <a16:creationId xmlns:a16="http://schemas.microsoft.com/office/drawing/2014/main" id="{99D79B92-B269-CC47-936D-D7C9565670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711575" y="2136775"/>
            <a:ext cx="33750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;p1">
            <a:extLst>
              <a:ext uri="{FF2B5EF4-FFF2-40B4-BE49-F238E27FC236}">
                <a16:creationId xmlns:a16="http://schemas.microsoft.com/office/drawing/2014/main" id="{776C0258-CE6D-274D-A44B-02381BCCA19E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CB3C2E72-8316-324F-B7E8-06655E9757CA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2/2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Google Shape;32;p6">
            <a:extLst>
              <a:ext uri="{FF2B5EF4-FFF2-40B4-BE49-F238E27FC236}">
                <a16:creationId xmlns:a16="http://schemas.microsoft.com/office/drawing/2014/main" id="{1BC68E25-D941-8149-B948-45CFFB49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8624238"/>
            <a:ext cx="3656013" cy="8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Die Visum-Box steht immer am Schluss der Lerndokumentation. Wenn weitere Seiten eingefügt wurden Box auf die letzte Seite kopieren und hier löschen. 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6" name="Google Shape;33;p6">
            <a:extLst>
              <a:ext uri="{FF2B5EF4-FFF2-40B4-BE49-F238E27FC236}">
                <a16:creationId xmlns:a16="http://schemas.microsoft.com/office/drawing/2014/main" id="{7B3F41E5-349D-064B-ADFC-0F1A80DBC02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9090026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117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A-Vorlage-Lerndoku-HKB-A_PowerPoint" id="{9C89E6E3-35A0-4644-9D76-901A81F27035}" vid="{010DA3C8-B9E2-0D41-B1BA-C670D6745C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176</Words>
  <Application>Microsoft Macintosh PowerPoint</Application>
  <PresentationFormat>Benutzerdefiniert</PresentationFormat>
  <Paragraphs>71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Montserrat</vt:lpstr>
      <vt:lpstr>Roboto</vt:lpstr>
      <vt:lpstr>Arial</vt:lpstr>
      <vt:lpstr>Roboto Light</vt:lpstr>
      <vt:lpstr>Roboto Medium</vt:lpstr>
      <vt:lpstr>Montserrat SemiBold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Bonetti</dc:creator>
  <cp:lastModifiedBy>Manuela Bonetti</cp:lastModifiedBy>
  <cp:revision>9</cp:revision>
  <dcterms:created xsi:type="dcterms:W3CDTF">2020-07-26T16:05:21Z</dcterms:created>
  <dcterms:modified xsi:type="dcterms:W3CDTF">2020-08-03T20:55:21Z</dcterms:modified>
</cp:coreProperties>
</file>